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16.xml" Type="http://schemas.openxmlformats.org/officeDocument/2006/relationships/slide" Id="rId21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17.xml" Type="http://schemas.openxmlformats.org/officeDocument/2006/relationships/slide" Id="rId22"/><Relationship Target="theme/theme2.xml" Type="http://schemas.openxmlformats.org/officeDocument/2006/relationships/theme" Id="rId1"/><Relationship Target="slides/slide8.xml" Type="http://schemas.openxmlformats.org/officeDocument/2006/relationships/slide" Id="rId13"/><Relationship Target="slides/slide18.xml" Type="http://schemas.openxmlformats.org/officeDocument/2006/relationships/slide" Id="rId2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slides/slide19.xml" Type="http://schemas.openxmlformats.org/officeDocument/2006/relationships/slide" Id="rId24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9" name="Shape 1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6" name="Shape 1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4" name="Shape 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1" name="Shape 1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2" name="Shape 17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7" name="Shape 1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-more force on molecules in interior</a:t>
            </a:r>
          </a:p>
          <a:p>
            <a:r>
              <a:t/>
            </a:r>
          </a:p>
          <a:p>
            <a:pPr rtl="0" lvl="0"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	-takes energy to move them to surface</a:t>
            </a:r>
          </a:p>
          <a:p>
            <a:pPr rtl="0" lvl="0"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		-energy comes from latent heat    					      </a:t>
            </a:r>
          </a:p>
          <a:p>
            <a:pPr rtl="0" lvl="0"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		-latent heat ~ mass ~r^3</a:t>
            </a:r>
          </a:p>
          <a:p>
            <a:pPr rtl="0" lvl="0" indent="457200" marL="457200"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-balancing surface tension ~ surface area ~ r^2</a:t>
            </a:r>
          </a:p>
          <a:p>
            <a:pPr rtl="0" lvl="0" indent="457200" marL="457200"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→ critical radius of drop </a:t>
            </a:r>
          </a:p>
          <a:p>
            <a:r>
              <a:t/>
            </a:r>
          </a:p>
          <a:p>
            <a:pPr rtl="0" lvl="0" indent="457200"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-less escaping molecules</a:t>
            </a:r>
          </a:p>
          <a:p>
            <a:pPr rtl="0" lvl="0" indent="457200"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→ vapor pressure can be much larger			 in drop than on flat surface</a:t>
            </a:r>
          </a:p>
          <a:p>
            <a:r>
              <a:t/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800" lang="en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-more force on molecules in interior</a:t>
            </a:r>
          </a:p>
          <a:p>
            <a:r>
              <a:t/>
            </a:r>
          </a:p>
          <a:p>
            <a:pPr rtl="0" lvl="0">
              <a:buNone/>
            </a:pPr>
            <a:r>
              <a:rPr sz="1800" lang="en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	-takes energy to move them to surface</a:t>
            </a:r>
          </a:p>
          <a:p>
            <a:pPr rtl="0" lvl="0">
              <a:buNone/>
            </a:pPr>
            <a:r>
              <a:rPr sz="1800" lang="en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		-energy comes from latent heat    					      </a:t>
            </a:r>
          </a:p>
          <a:p>
            <a:pPr rtl="0" lvl="0">
              <a:buNone/>
            </a:pPr>
            <a:r>
              <a:rPr sz="1800" lang="en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		-latent heat ~ mass ~r^3</a:t>
            </a:r>
          </a:p>
          <a:p>
            <a:pPr rtl="0" lvl="0" indent="457200" marL="457200">
              <a:buNone/>
            </a:pPr>
            <a:r>
              <a:rPr sz="1800" lang="en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-balancing surface tension ~ surface area ~ r^2</a:t>
            </a:r>
          </a:p>
          <a:p>
            <a:pPr rtl="0" lvl="0" indent="457200" marL="457200">
              <a:buNone/>
            </a:pPr>
            <a:r>
              <a:rPr sz="1800" lang="en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→ critical radius of drop </a:t>
            </a:r>
          </a:p>
          <a:p>
            <a:r>
              <a:t/>
            </a:r>
          </a:p>
          <a:p>
            <a:pPr rtl="0" lvl="0" indent="457200">
              <a:buNone/>
            </a:pPr>
            <a:r>
              <a:rPr sz="1800" lang="en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-less escaping molecules</a:t>
            </a:r>
          </a:p>
          <a:p>
            <a:pPr rtl="0" lvl="0" indent="457200">
              <a:buNone/>
            </a:pPr>
            <a:r>
              <a:rPr sz="1800" lang="en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→ vapor pressure can be much larger			 in drop than on flat surface</a:t>
            </a:r>
          </a:p>
          <a:p>
            <a:r>
              <a:t/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chemeClr val="dk1"/>
              </a:buClr>
              <a:buSzPct val="45833"/>
              <a:buFont typeface="Arial"/>
              <a:buNone/>
            </a:pPr>
            <a:r>
              <a:rPr sz="2400" lang="en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-P_env (vap pres) &gt; P_drop (sat vap pres)</a:t>
            </a:r>
          </a:p>
          <a:p>
            <a:pPr rtl="0" lvl="0">
              <a:buClr>
                <a:schemeClr val="dk1"/>
              </a:buClr>
              <a:buSzPct val="45833"/>
              <a:buFont typeface="Arial"/>
              <a:buNone/>
            </a:pPr>
            <a:r>
              <a:rPr sz="2400" lang="en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	-i.e. need a pressure gradient</a:t>
            </a:r>
          </a:p>
          <a:p>
            <a:pPr rtl="0" lvl="0">
              <a:buClr>
                <a:schemeClr val="dk1"/>
              </a:buClr>
              <a:buSzPct val="45833"/>
              <a:buFont typeface="Arial"/>
              <a:buNone/>
            </a:pPr>
            <a:r>
              <a:rPr sz="2400" lang="en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-condensation onto the drop → latent heat released</a:t>
            </a:r>
          </a:p>
          <a:p>
            <a:pPr rtl="0" lvl="0">
              <a:buClr>
                <a:schemeClr val="dk1"/>
              </a:buClr>
              <a:buSzPct val="45833"/>
              <a:buFont typeface="Arial"/>
              <a:buNone/>
            </a:pPr>
            <a:r>
              <a:rPr sz="2400" lang="en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-add heat to drop→ P_drop increases</a:t>
            </a:r>
          </a:p>
          <a:p>
            <a:pPr rtl="0" lvl="0">
              <a:buClr>
                <a:schemeClr val="dk1"/>
              </a:buClr>
              <a:buSzPct val="45833"/>
              <a:buFont typeface="Arial"/>
              <a:buNone/>
            </a:pPr>
            <a:r>
              <a:rPr sz="2400" lang="en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	→ pressure gradient reduced → less droplet growth</a:t>
            </a:r>
          </a:p>
          <a:p>
            <a:pPr rtl="0" lvl="0">
              <a:buClr>
                <a:schemeClr val="dk1"/>
              </a:buClr>
              <a:buSzPct val="45833"/>
              <a:buFont typeface="Arial"/>
              <a:buNone/>
            </a:pPr>
            <a:r>
              <a:rPr sz="2400" lang="en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*assuming mass is added to the drop by diffusion only:</a:t>
            </a:r>
          </a:p>
          <a:p>
            <a:pPr lvl="0">
              <a:buClr>
                <a:schemeClr val="dk1"/>
              </a:buClr>
              <a:buSzPct val="45833"/>
              <a:buFont typeface="Arial"/>
              <a:buNone/>
            </a:pPr>
            <a:r>
              <a:rPr sz="2400" lang="en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	-equation 1 (Mason 1971) and definitions of K, D and 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- Definition of S=e_s(r)/e_s</a:t>
            </a:r>
          </a:p>
          <a:p>
            <a:pPr rtl="0" lvl="0"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-reminder that because of surface tension, e_s(r)&gt;&gt;e_s</a:t>
            </a:r>
          </a:p>
          <a:p>
            <a:pPr rtl="0" lvl="0"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	**think both is a function of T, but to first order, e_s(r) is not**</a:t>
            </a:r>
          </a:p>
          <a:p>
            <a:pPr rtl="0" lvl="0"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-Equation (2) and explain</a:t>
            </a:r>
          </a:p>
          <a:p>
            <a:pPr rtl="0" lvl="0"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	-as temperature goes up, e_s goes down, so S goes up!</a:t>
            </a:r>
          </a:p>
          <a:p>
            <a:pPr lvl="0"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	-water vapor is not infinite, as more is condensed there is less available for more growth, so S goes down!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0" x="0"/>
            <a:ext cy="5176499" cx="91440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9" name="Shape 9"/>
          <p:cNvSpPr/>
          <p:nvPr/>
        </p:nvSpPr>
        <p:spPr>
          <a:xfrm flipH="1">
            <a:off y="12039" x="-3832"/>
            <a:ext cy="5165065" cx="10925833"/>
          </a:xfrm>
          <a:custGeom>
            <a:pathLst>
              <a:path w="24279631" extrusionOk="0" h="6863875">
                <a:moveTo>
                  <a:pt y="0" x="9291599"/>
                </a:moveTo>
                <a:lnTo>
                  <a:pt y="5875" x="24279631"/>
                </a:lnTo>
                <a:lnTo>
                  <a:pt y="6863875" x="24250422"/>
                </a:lnTo>
                <a:lnTo>
                  <a:pt y="6858000" x="8740466"/>
                </a:lnTo>
                <a:cubicBezTo>
                  <a:pt y="3062308" x="0"/>
                  <a:pt y="312298" x="7449035"/>
                  <a:pt y="0" x="9291599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0" name="Shape 10"/>
          <p:cNvSpPr/>
          <p:nvPr/>
        </p:nvSpPr>
        <p:spPr>
          <a:xfrm flipH="1">
            <a:off y="660" x="14659"/>
            <a:ext cy="5165065" cx="10500940"/>
          </a:xfrm>
          <a:custGeom>
            <a:pathLst>
              <a:path w="24279631" extrusionOk="0" h="6863875">
                <a:moveTo>
                  <a:pt y="0" x="9291599"/>
                </a:moveTo>
                <a:lnTo>
                  <a:pt y="5875" x="24279631"/>
                </a:lnTo>
                <a:lnTo>
                  <a:pt y="6863875" x="24250422"/>
                </a:lnTo>
                <a:lnTo>
                  <a:pt y="6858000" x="8740466"/>
                </a:lnTo>
                <a:cubicBezTo>
                  <a:pt y="3062308" x="0"/>
                  <a:pt y="312298" x="7449035"/>
                  <a:pt y="0" x="9291599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/>
        </p:txBody>
      </p:sp>
      <p:sp>
        <p:nvSpPr>
          <p:cNvPr id="11" name="Shape 11"/>
          <p:cNvSpPr/>
          <p:nvPr/>
        </p:nvSpPr>
        <p:spPr>
          <a:xfrm>
            <a:off y="-661" x="-846666"/>
            <a:ext cy="5176308" cx="2167466"/>
          </a:xfrm>
          <a:custGeom>
            <a:pathLst>
              <a:path w="2167467" extrusionOk="0" h="6180667">
                <a:moveTo>
                  <a:pt y="0" x="939800"/>
                </a:moveTo>
                <a:lnTo>
                  <a:pt y="5881" x="1905000"/>
                </a:lnTo>
                <a:cubicBezTo>
                  <a:pt y="1035992" x="2167467"/>
                  <a:pt y="1848556" x="0"/>
                  <a:pt y="6180667" x="1896533"/>
                </a:cubicBezTo>
                <a:lnTo>
                  <a:pt y="6180667" x="939800"/>
                </a:lnTo>
                <a:lnTo>
                  <a:pt y="0" x="93980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2" name="Shape 12"/>
          <p:cNvSpPr/>
          <p:nvPr/>
        </p:nvSpPr>
        <p:spPr>
          <a:xfrm rot="10800000" flipH="1">
            <a:off y="131" x="-524933"/>
            <a:ext cy="5176308" cx="1403434"/>
          </a:xfrm>
          <a:custGeom>
            <a:pathLst>
              <a:path w="2167467" extrusionOk="0" h="6180667">
                <a:moveTo>
                  <a:pt y="0" x="939800"/>
                </a:moveTo>
                <a:lnTo>
                  <a:pt y="5881" x="1905000"/>
                </a:lnTo>
                <a:cubicBezTo>
                  <a:pt y="1035992" x="2167467"/>
                  <a:pt y="1848556" x="0"/>
                  <a:pt y="6180667" x="1896533"/>
                </a:cubicBezTo>
                <a:lnTo>
                  <a:pt y="6180667" x="939800"/>
                </a:lnTo>
                <a:lnTo>
                  <a:pt y="0" x="93980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3" name="Shape 13"/>
          <p:cNvSpPr txBox="1"/>
          <p:nvPr>
            <p:ph type="ctrTitle"/>
          </p:nvPr>
        </p:nvSpPr>
        <p:spPr>
          <a:xfrm>
            <a:off y="1242060" x="1082040"/>
            <a:ext cy="1102500" cx="70509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r" indent="304800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algn="r" indent="304800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algn="r" indent="304800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algn="r" indent="304800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algn="r" indent="304800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algn="r" indent="304800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algn="r" indent="304800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algn="r" indent="304800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algn="r" indent="304800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y="2423159" x="1082040"/>
            <a:ext cy="694199" cx="70358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r" indent="152400" marL="0"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algn="r" indent="1524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algn="r" indent="152400" marL="0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3pPr>
            <a:lvl4pPr algn="r" indent="1524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algn="r" indent="1524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algn="r" indent="1524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algn="r" indent="1524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algn="r" indent="1524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algn="r" indent="1524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" name="Shape 16"/>
          <p:cNvSpPr/>
          <p:nvPr/>
        </p:nvSpPr>
        <p:spPr>
          <a:xfrm rot="10800000" flipH="1">
            <a:off y="-16424" x="-348182"/>
            <a:ext cy="5159924" cx="1723519"/>
          </a:xfrm>
          <a:custGeom>
            <a:pathLst>
              <a:path w="4476675" extrusionOk="0" h="6879900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y="1244242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8" name="Shape 18"/>
          <p:cNvSpPr/>
          <p:nvPr/>
        </p:nvSpPr>
        <p:spPr>
          <a:xfrm rot="10800000" flipH="1">
            <a:off y="774" x="-1118653"/>
            <a:ext cy="5142725" cx="3100650"/>
          </a:xfrm>
          <a:custGeom>
            <a:pathLst>
              <a:path w="8053639" extrusionOk="0" h="6879900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9" name="Shape 19"/>
          <p:cNvSpPr/>
          <p:nvPr/>
        </p:nvSpPr>
        <p:spPr>
          <a:xfrm rot="10800000">
            <a:off y="-9550" x="8088846"/>
            <a:ext cy="5153050" cx="1100667"/>
          </a:xfrm>
          <a:custGeom>
            <a:pathLst>
              <a:path w="1100668" extrusionOk="0" h="6916846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/>
          <p:nvPr/>
        </p:nvSpPr>
        <p:spPr>
          <a:xfrm rot="10800000" flipH="1">
            <a:off y="-16424" x="-348182"/>
            <a:ext cy="5159924" cx="1723519"/>
          </a:xfrm>
          <a:custGeom>
            <a:pathLst>
              <a:path w="4476675" extrusionOk="0" h="6879900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3" name="Shape 23"/>
          <p:cNvSpPr/>
          <p:nvPr/>
        </p:nvSpPr>
        <p:spPr>
          <a:xfrm rot="10800000" flipH="1">
            <a:off y="774" x="-1118653"/>
            <a:ext cy="5142725" cx="3100650"/>
          </a:xfrm>
          <a:custGeom>
            <a:pathLst>
              <a:path w="8053639" extrusionOk="0" h="6879900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4" name="Shape 24"/>
          <p:cNvSpPr/>
          <p:nvPr/>
        </p:nvSpPr>
        <p:spPr>
          <a:xfrm rot="10800000">
            <a:off y="-9550" x="8088846"/>
            <a:ext cy="5153050" cx="1100667"/>
          </a:xfrm>
          <a:custGeom>
            <a:pathLst>
              <a:path w="1100668" extrusionOk="0" h="6916846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5" name="Shape 25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y="1244242" x="457200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y="1244242" x="4648200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/>
        </p:nvSpPr>
        <p:spPr>
          <a:xfrm rot="10800000" flipH="1">
            <a:off y="-16424" x="-348182"/>
            <a:ext cy="5159924" cx="1723519"/>
          </a:xfrm>
          <a:custGeom>
            <a:pathLst>
              <a:path w="4476675" extrusionOk="0" h="6879900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0" name="Shape 30"/>
          <p:cNvSpPr/>
          <p:nvPr/>
        </p:nvSpPr>
        <p:spPr>
          <a:xfrm rot="10800000" flipH="1">
            <a:off y="774" x="-1118653"/>
            <a:ext cy="5142725" cx="3100650"/>
          </a:xfrm>
          <a:custGeom>
            <a:pathLst>
              <a:path w="8053639" extrusionOk="0" h="6879900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1" name="Shape 31"/>
          <p:cNvSpPr/>
          <p:nvPr/>
        </p:nvSpPr>
        <p:spPr>
          <a:xfrm rot="10800000">
            <a:off y="-9550" x="8088846"/>
            <a:ext cy="5153050" cx="1100667"/>
          </a:xfrm>
          <a:custGeom>
            <a:pathLst>
              <a:path w="1100668" extrusionOk="0" h="6916846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34" name="Shape 34"/>
          <p:cNvGrpSpPr/>
          <p:nvPr/>
        </p:nvGrpSpPr>
        <p:grpSpPr>
          <a:xfrm>
            <a:off y="3700039" x="-6264"/>
            <a:ext cy="2325488" cx="9150267"/>
            <a:chOff y="4933386" x="-6264"/>
            <a:chExt cy="3100650" cx="9150267"/>
          </a:xfrm>
        </p:grpSpPr>
        <p:sp>
          <p:nvSpPr>
            <p:cNvPr id="35" name="Shape 35"/>
            <p:cNvSpPr/>
            <p:nvPr/>
          </p:nvSpPr>
          <p:spPr>
            <a:xfrm>
              <a:off y="5537200" x="-7"/>
              <a:ext cy="1574769" cx="9144008"/>
            </a:xfrm>
            <a:custGeom>
              <a:pathLst>
                <a:path w="9144009" extrusionOk="0" h="1257301">
                  <a:moveTo>
                    <a:pt y="266700" x="5"/>
                  </a:moveTo>
                  <a:cubicBezTo>
                    <a:pt y="1257301" x="8115305"/>
                    <a:pt y="0" x="7620009"/>
                    <a:pt y="186267" x="9144009"/>
                  </a:cubicBezTo>
                  <a:cubicBezTo>
                    <a:pt y="441678" x="9144008"/>
                    <a:pt y="818763" x="9143998"/>
                    <a:pt y="1074174" x="9143997"/>
                  </a:cubicBezTo>
                  <a:lnTo>
                    <a:pt y="1086874" x="0"/>
                  </a:lnTo>
                  <a:cubicBezTo>
                    <a:pt y="854041" x="0"/>
                    <a:pt y="499533" x="5"/>
                    <a:pt y="266700" x="5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t="50%" b="50%" r="50%" l="50%"/>
              </a:path>
              <a:tileRect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6" name="Shape 36"/>
            <p:cNvSpPr/>
            <p:nvPr/>
          </p:nvSpPr>
          <p:spPr>
            <a:xfrm rot="5400000" flipH="1">
              <a:off y="1908578" x="3018543"/>
              <a:ext cy="9150266" cx="3100650"/>
            </a:xfrm>
            <a:custGeom>
              <a:pathLst>
                <a:path w="8053639" extrusionOk="0" h="6879900">
                  <a:moveTo>
                    <a:pt y="16025" x="4696126"/>
                  </a:moveTo>
                  <a:lnTo>
                    <a:pt y="0" x="2920537"/>
                  </a:lnTo>
                  <a:cubicBezTo>
                    <a:pt y="2293300" x="2927053"/>
                    <a:pt y="4586600" x="2933568"/>
                    <a:pt y="6879900" x="2940084"/>
                  </a:cubicBezTo>
                  <a:lnTo>
                    <a:pt y="6861462" x="4085318"/>
                  </a:lnTo>
                  <a:cubicBezTo>
                    <a:pt y="4651267" x="8053639"/>
                    <a:pt y="3113439" x="0"/>
                    <a:pt y="16025" x="4696126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%" r="100%"/>
              </a:path>
              <a:tileRect b="-100%" l="-100%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7" name="Shape 37"/>
            <p:cNvSpPr/>
            <p:nvPr/>
          </p:nvSpPr>
          <p:spPr>
            <a:xfrm>
              <a:off y="5740400" x="-7"/>
              <a:ext cy="1574769" cx="9144010"/>
            </a:xfrm>
            <a:custGeom>
              <a:pathLst>
                <a:path w="9144011" extrusionOk="0" h="1257301">
                  <a:moveTo>
                    <a:pt y="266700" x="7"/>
                  </a:moveTo>
                  <a:cubicBezTo>
                    <a:pt y="1257301" x="8115307"/>
                    <a:pt y="0" x="7620011"/>
                    <a:pt y="186267" x="9144011"/>
                  </a:cubicBezTo>
                  <a:lnTo>
                    <a:pt y="921775" x="9144011"/>
                  </a:lnTo>
                  <a:lnTo>
                    <a:pt y="931914" x="0"/>
                  </a:lnTo>
                  <a:cubicBezTo>
                    <a:pt y="699081" x="0"/>
                    <a:pt y="499533" x="7"/>
                    <a:pt y="266700" x="7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t="50%" b="50%" r="50%" l="50%"/>
              </a:path>
              <a:tileRect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38" name="Shape 38"/>
          <p:cNvSpPr txBox="1"/>
          <p:nvPr>
            <p:ph idx="1" type="body"/>
          </p:nvPr>
        </p:nvSpPr>
        <p:spPr>
          <a:xfrm>
            <a:off y="4025503" x="1792288"/>
            <a:ext cy="603599" cx="5486399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algn="ctr" indent="152400" marL="0">
              <a:buSzPct val="100000"/>
              <a:buNone/>
              <a:defRPr sz="24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C9DAF8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indent="254000" marL="0"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254000" marL="0"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254000" marL="0"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254000" marL="0"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254000" marL="0"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254000" marL="0"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254000" marL="0"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254000" marL="0"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254000" marL="0"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95400" x="457200"/>
            <a:ext cy="33945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39700" marL="342900">
              <a:buClr>
                <a:schemeClr val="dk2"/>
              </a:buClr>
              <a:buSzPct val="100000"/>
              <a:buFont typeface="Trebuchet MS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07950" marL="742950">
              <a:spcBef>
                <a:spcPts val="560"/>
              </a:spcBef>
              <a:buClr>
                <a:schemeClr val="dk2"/>
              </a:buClr>
              <a:buSzPct val="100000"/>
              <a:buFont typeface="Trebuchet MS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76200" marL="1143000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01600" marL="1600200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01600" marL="2057400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01600" marL="2514600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01600" marL="2971800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01600" marL="3429000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01600" marL="3886200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png" Type="http://schemas.openxmlformats.org/officeDocument/2006/relationships/image" Id="rId4"/><Relationship Target="../media/image03.png" Type="http://schemas.openxmlformats.org/officeDocument/2006/relationships/image" Id="rId3"/><Relationship Target="../media/image06.png" Type="http://schemas.openxmlformats.org/officeDocument/2006/relationships/image" Id="rId6"/><Relationship Target="../media/image02.png" Type="http://schemas.openxmlformats.org/officeDocument/2006/relationships/image" Id="rId5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2.pn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4"/><Relationship Target="../media/image11.png" Type="http://schemas.openxmlformats.org/officeDocument/2006/relationships/image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1.png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png" Type="http://schemas.openxmlformats.org/officeDocument/2006/relationships/image" Id="rId4"/><Relationship Target="../media/image11.pn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1.png" Type="http://schemas.openxmlformats.org/officeDocument/2006/relationships/image" Id="rId3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4"/><Relationship Target="../media/image03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png" Type="http://schemas.openxmlformats.org/officeDocument/2006/relationships/image" Id="rId4"/><Relationship Target="../media/image03.png" Type="http://schemas.openxmlformats.org/officeDocument/2006/relationships/image" Id="rId3"/><Relationship Target="../media/image06.png" Type="http://schemas.openxmlformats.org/officeDocument/2006/relationships/image" Id="rId6"/><Relationship Target="../media/image02.png" Type="http://schemas.openxmlformats.org/officeDocument/2006/relationships/image" Id="rId5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ctrTitle"/>
          </p:nvPr>
        </p:nvSpPr>
        <p:spPr>
          <a:xfrm>
            <a:off y="1242060" x="1082040"/>
            <a:ext cy="1102500" cx="70509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Cloud Droplet Growth By Condensation</a:t>
            </a:r>
          </a:p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y="2423159" x="1082040"/>
            <a:ext cy="694199" cx="70358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/>
              <a:t>SIO217A</a:t>
            </a:r>
          </a:p>
          <a:p>
            <a:pPr>
              <a:buNone/>
            </a:pPr>
            <a:r>
              <a:rPr sz="2400" lang="en"/>
              <a:t>Dara Goldberg, Erica Rosenblum, Jessie Saunders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 txBox="1"/>
          <p:nvPr>
            <p:ph idx="1" type="body"/>
          </p:nvPr>
        </p:nvSpPr>
        <p:spPr>
          <a:xfrm>
            <a:off y="1244242" x="9906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/>
              <a:t>- CCN number density depends on region and size</a:t>
            </a:r>
          </a:p>
          <a:p>
            <a:pPr rtl="0" lvl="0">
              <a:buNone/>
            </a:pPr>
            <a:r>
              <a:rPr sz="2400" lang="en"/>
              <a:t>	- maritime conditions: smaller and fewer CCN</a:t>
            </a:r>
          </a:p>
          <a:p>
            <a:pPr rtl="0" lvl="0">
              <a:buNone/>
            </a:pPr>
            <a:r>
              <a:rPr sz="2400" lang="en"/>
              <a:t>	- continental conditions: larger and more CCN</a:t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n"/>
              <a:t>- Total amount of CCN per unit volume of air: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 rtl="0" lvl="0" indent="0" marL="0">
              <a:buNone/>
            </a:pPr>
            <a:r>
              <a:rPr sz="2400" lang="en"/>
              <a:t>- Chose uniform distribution of CCN over initial radii</a:t>
            </a:r>
          </a:p>
          <a:p>
            <a:pPr rtl="0" lvl="0" indent="0" marL="0">
              <a:buNone/>
            </a:pPr>
            <a:r>
              <a:rPr sz="2400" lang="en"/>
              <a:t>  population </a:t>
            </a:r>
          </a:p>
        </p:txBody>
      </p:sp>
      <p:sp>
        <p:nvSpPr>
          <p:cNvPr id="109" name="Shape 109"/>
          <p:cNvSpPr txBox="1"/>
          <p:nvPr>
            <p:ph type="title"/>
          </p:nvPr>
        </p:nvSpPr>
        <p:spPr>
          <a:xfrm>
            <a:off y="205978" x="9906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600" lang="en"/>
              <a:t>CCN Distribution </a:t>
            </a:r>
          </a:p>
        </p:txBody>
      </p:sp>
      <p:sp>
        <p:nvSpPr>
          <p:cNvPr id="110" name="Shape 110"/>
          <p:cNvSpPr/>
          <p:nvPr/>
        </p:nvSpPr>
        <p:spPr>
          <a:xfrm>
            <a:off y="3284270" x="1793170"/>
            <a:ext cy="538099" cx="449799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y="205978" x="838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600" lang="en"/>
              <a:t>Solving for r and S</a:t>
            </a:r>
          </a:p>
        </p:txBody>
      </p:sp>
      <p:sp>
        <p:nvSpPr>
          <p:cNvPr id="116" name="Shape 116"/>
          <p:cNvSpPr/>
          <p:nvPr/>
        </p:nvSpPr>
        <p:spPr>
          <a:xfrm>
            <a:off y="1437039" x="5410100"/>
            <a:ext cy="812575" cx="285532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17" name="Shape 117"/>
          <p:cNvSpPr/>
          <p:nvPr/>
        </p:nvSpPr>
        <p:spPr>
          <a:xfrm>
            <a:off y="2768648" x="5224262"/>
            <a:ext cy="1530599" cx="3226999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18" name="Shape 118"/>
          <p:cNvSpPr/>
          <p:nvPr/>
        </p:nvSpPr>
        <p:spPr>
          <a:xfrm>
            <a:off y="3070386" x="1755849"/>
            <a:ext cy="812574" cx="214505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119" name="Shape 119"/>
          <p:cNvSpPr/>
          <p:nvPr/>
        </p:nvSpPr>
        <p:spPr>
          <a:xfrm>
            <a:off y="1346225" x="525650"/>
            <a:ext cy="994199" cx="4484575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y="1118242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
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 algn="ctr">
              <a:buNone/>
            </a:pPr>
            <a:r>
              <a:rPr sz="3000" lang="en"/>
              <a:t>r and S cannot be solved analytically 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y="1244242" x="9144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/>
              <a:t>Solve for r and S incrementally over time: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n"/>
              <a:t>Time step chosen: 0.025 s</a:t>
            </a:r>
          </a:p>
          <a:p>
            <a:pPr>
              <a:buNone/>
            </a:pPr>
            <a:r>
              <a:rPr sz="2400" lang="en"/>
              <a:t>	- r and S calculated every 2.5 mm during ascent</a:t>
            </a:r>
          </a:p>
        </p:txBody>
      </p:sp>
      <p:sp>
        <p:nvSpPr>
          <p:cNvPr id="126" name="Shape 126"/>
          <p:cNvSpPr txBox="1"/>
          <p:nvPr>
            <p:ph type="title"/>
          </p:nvPr>
        </p:nvSpPr>
        <p:spPr>
          <a:xfrm>
            <a:off y="205978" x="9144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600" lang="en"/>
              <a:t>Solving for r and S</a:t>
            </a:r>
          </a:p>
        </p:txBody>
      </p:sp>
      <p:sp>
        <p:nvSpPr>
          <p:cNvPr id="127" name="Shape 127"/>
          <p:cNvSpPr/>
          <p:nvPr/>
        </p:nvSpPr>
        <p:spPr>
          <a:xfrm>
            <a:off y="1812250" x="2364543"/>
            <a:ext cy="1739050" cx="38593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2" name="Shape 132"/>
          <p:cNvSpPr txBox="1"/>
          <p:nvPr>
            <p:ph idx="1" type="body"/>
          </p:nvPr>
        </p:nvSpPr>
        <p:spPr>
          <a:xfrm>
            <a:off y="1244242" x="838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/>
              <a:t>Assuming hydrostatic balance and adiabatic cooling: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>
              <a:buNone/>
            </a:pPr>
            <a:r>
              <a:rPr sz="2400" lang="en"/>
              <a:t>Chose constant lapse rate of 4 K/km</a:t>
            </a:r>
          </a:p>
        </p:txBody>
      </p:sp>
      <p:sp>
        <p:nvSpPr>
          <p:cNvPr id="133" name="Shape 133"/>
          <p:cNvSpPr txBox="1"/>
          <p:nvPr>
            <p:ph type="title"/>
          </p:nvPr>
        </p:nvSpPr>
        <p:spPr>
          <a:xfrm>
            <a:off y="205978" x="838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600" lang="en"/>
              <a:t>Other time variations</a:t>
            </a:r>
          </a:p>
        </p:txBody>
      </p:sp>
      <p:sp>
        <p:nvSpPr>
          <p:cNvPr id="134" name="Shape 134"/>
          <p:cNvSpPr/>
          <p:nvPr/>
        </p:nvSpPr>
        <p:spPr>
          <a:xfrm>
            <a:off y="1982625" x="2222374"/>
            <a:ext cy="1771774" cx="41723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y="205978" x="838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600" lang="en"/>
              <a:t>Other constants used in the model</a:t>
            </a:r>
          </a:p>
        </p:txBody>
      </p:sp>
      <p:sp>
        <p:nvSpPr>
          <p:cNvPr id="140" name="Shape 140"/>
          <p:cNvSpPr/>
          <p:nvPr/>
        </p:nvSpPr>
        <p:spPr>
          <a:xfrm>
            <a:off y="1109725" x="1736925"/>
            <a:ext cy="3971925" cx="59150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y="205978" x="838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3600" lang="en"/>
              <a:t>Results and Discussion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y="1200150" x="5393900"/>
            <a:ext cy="3725699" cx="3292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0" marL="0">
              <a:buNone/>
            </a:pPr>
            <a:r>
              <a:rPr sz="1800" lang="en"/>
              <a:t>Supersaturation curve:</a:t>
            </a:r>
          </a:p>
          <a:p>
            <a:r>
              <a:t/>
            </a:r>
          </a:p>
          <a:p>
            <a:pPr rtl="0" lvl="0" indent="0" marL="0">
              <a:buNone/>
            </a:pPr>
            <a:r>
              <a:rPr sz="1800" lang="en"/>
              <a:t>-Increases as expected with increasing altitude/ decreasing temperature</a:t>
            </a:r>
          </a:p>
          <a:p>
            <a:r>
              <a:t/>
            </a:r>
          </a:p>
          <a:p>
            <a:pPr rtl="0" lvl="0" indent="0" marL="0">
              <a:buNone/>
            </a:pPr>
            <a:r>
              <a:rPr sz="1800" lang="en"/>
              <a:t>-Reaches a maximum and decreases as more water condenses. (dw</a:t>
            </a:r>
            <a:r>
              <a:rPr baseline="-25000" sz="1800" lang="en"/>
              <a:t>l</a:t>
            </a:r>
            <a:r>
              <a:rPr sz="1800" lang="en"/>
              <a:t>/dt becomes dominant)</a:t>
            </a:r>
          </a:p>
        </p:txBody>
      </p:sp>
      <p:sp>
        <p:nvSpPr>
          <p:cNvPr id="147" name="Shape 147"/>
          <p:cNvSpPr/>
          <p:nvPr/>
        </p:nvSpPr>
        <p:spPr>
          <a:xfrm>
            <a:off y="1068650" x="213025"/>
            <a:ext cy="3988700" cx="51808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48" name="Shape 148"/>
          <p:cNvSpPr/>
          <p:nvPr/>
        </p:nvSpPr>
        <p:spPr>
          <a:xfrm>
            <a:off y="4244775" x="5612648"/>
            <a:ext cy="681075" cx="2393223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y="205978" x="838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3600" lang="en"/>
              <a:t>Results and Discussion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y="1200150" x="5393900"/>
            <a:ext cy="3725699" cx="3292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800" lang="en"/>
              <a:t>Droplet Radius:</a:t>
            </a:r>
          </a:p>
          <a:p>
            <a:r>
              <a:t/>
            </a:r>
          </a:p>
          <a:p>
            <a:pPr rtl="0" lvl="0">
              <a:buNone/>
            </a:pPr>
            <a:r>
              <a:rPr sz="1800" lang="en"/>
              <a:t>-Smaller droplets increase in radius faster than larger droplets</a:t>
            </a:r>
          </a:p>
          <a:p>
            <a:r>
              <a:t/>
            </a:r>
          </a:p>
          <a:p>
            <a:pPr rtl="0" lvl="0">
              <a:buNone/>
            </a:pPr>
            <a:r>
              <a:rPr sz="1800" lang="en"/>
              <a:t>-Results are consistent with geometry of spherical droplet.</a:t>
            </a:r>
          </a:p>
        </p:txBody>
      </p:sp>
      <p:sp>
        <p:nvSpPr>
          <p:cNvPr id="155" name="Shape 155"/>
          <p:cNvSpPr/>
          <p:nvPr/>
        </p:nvSpPr>
        <p:spPr>
          <a:xfrm>
            <a:off y="1068650" x="213025"/>
            <a:ext cy="3988700" cx="51808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9" name="Shape 1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y="205978" x="838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600" lang="en"/>
              <a:t>Comparison to Rogers and Yau 1989</a:t>
            </a:r>
          </a:p>
        </p:txBody>
      </p:sp>
      <p:sp>
        <p:nvSpPr>
          <p:cNvPr id="161" name="Shape 161"/>
          <p:cNvSpPr/>
          <p:nvPr/>
        </p:nvSpPr>
        <p:spPr>
          <a:xfrm>
            <a:off y="1317250" x="4724050"/>
            <a:ext cy="3052175" cx="396274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62" name="Shape 162"/>
          <p:cNvSpPr/>
          <p:nvPr/>
        </p:nvSpPr>
        <p:spPr>
          <a:xfrm>
            <a:off y="1317250" x="457200"/>
            <a:ext cy="3667125" cx="405765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63" name="Shape 163"/>
          <p:cNvSpPr txBox="1"/>
          <p:nvPr/>
        </p:nvSpPr>
        <p:spPr>
          <a:xfrm>
            <a:off y="4387200" x="4724075"/>
            <a:ext cy="756299" cx="3533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sz="1000" lang="en">
                <a:solidFill>
                  <a:schemeClr val="dk1"/>
                </a:solidFill>
              </a:rPr>
              <a:t>Left: Evolution of a cloud drop spectrum from an assumed updraft velocity and initial </a:t>
            </a:r>
            <a:r>
              <a:rPr sz="1000" lang="en">
                <a:solidFill>
                  <a:srgbClr val="1C4587"/>
                </a:solidFill>
              </a:rPr>
              <a:t>distribution</a:t>
            </a:r>
            <a:r>
              <a:rPr sz="1000" lang="en">
                <a:solidFill>
                  <a:schemeClr val="dk1"/>
                </a:solidFill>
              </a:rPr>
              <a:t> of CCN. Solid lines show the sizes of drops growing on nuclei of different masses. The dashed line shows how the supersaturation varies with height. 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7" name="Shape 1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y="205978" x="838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3600" lang="en"/>
              <a:t>Results and Discussion</a:t>
            </a:r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y="1200150" x="5393900"/>
            <a:ext cy="3725699" cx="3292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800" lang="en"/>
              <a:t>Sources of Error:</a:t>
            </a:r>
          </a:p>
          <a:p>
            <a:r>
              <a:t/>
            </a:r>
          </a:p>
          <a:p>
            <a:pPr rtl="0" lvl="0">
              <a:buNone/>
            </a:pPr>
            <a:r>
              <a:rPr sz="1800" lang="en"/>
              <a:t>-All droplet radii activated in our model.</a:t>
            </a:r>
          </a:p>
          <a:p>
            <a:r>
              <a:t/>
            </a:r>
          </a:p>
          <a:p>
            <a:pPr rtl="0" lvl="0">
              <a:buNone/>
            </a:pPr>
            <a:r>
              <a:rPr sz="1800" lang="en"/>
              <a:t>-Assumption of constant adiabatic lapse rate</a:t>
            </a:r>
          </a:p>
          <a:p>
            <a:r>
              <a:t/>
            </a:r>
          </a:p>
          <a:p>
            <a:pPr rtl="0" lvl="0">
              <a:buNone/>
            </a:pPr>
            <a:r>
              <a:rPr sz="1800" lang="en"/>
              <a:t>-Simplification of CCN distribution</a:t>
            </a:r>
          </a:p>
        </p:txBody>
      </p:sp>
      <p:sp>
        <p:nvSpPr>
          <p:cNvPr id="170" name="Shape 170"/>
          <p:cNvSpPr/>
          <p:nvPr/>
        </p:nvSpPr>
        <p:spPr>
          <a:xfrm>
            <a:off y="1068650" x="213025"/>
            <a:ext cy="3988700" cx="51808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4" name="Shape 1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y="205978" x="838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600" lang="en"/>
              <a:t>Works Cited</a:t>
            </a:r>
          </a:p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y="1244250" x="924850"/>
            <a:ext cy="3630300" cx="77619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>
                <a:solidFill>
                  <a:srgbClr val="1C4587"/>
                </a:solidFill>
                <a:latin typeface="Arial"/>
                <a:ea typeface="Arial"/>
                <a:cs typeface="Arial"/>
                <a:sym typeface="Arial"/>
              </a:rPr>
              <a:t>Curry, J. A. &amp; Webster, P. J., 1999. Thermodynamics of Atmospheres and Oceans. San Diego: Academic Press</a:t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n">
                <a:solidFill>
                  <a:srgbClr val="1C4587"/>
                </a:solidFill>
                <a:latin typeface="Arial"/>
                <a:ea typeface="Arial"/>
                <a:cs typeface="Arial"/>
                <a:sym typeface="Arial"/>
              </a:rPr>
              <a:t>Mason, B.J., 1971: The Physics of Clouds. Clarendon Press, Oxford, 671 pp.</a:t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n">
                <a:solidFill>
                  <a:srgbClr val="1C4587"/>
                </a:solidFill>
                <a:latin typeface="Arial"/>
                <a:ea typeface="Arial"/>
                <a:cs typeface="Arial"/>
                <a:sym typeface="Arial"/>
              </a:rPr>
              <a:t>Mordy, W., 1959: Computations of the Growth by Condensation of a Population of Cloud Droplets.  Tellus XI, 1, pp.16-44.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205978" x="9906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600" lang="en"/>
              <a:t>Talk Outline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1244242" x="9906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/>
              <a:t>
</a:t>
            </a:r>
            <a:r>
              <a:rPr sz="2400" lang="en"/>
              <a:t>-Background &amp; Governing Equations</a:t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n"/>
              <a:t>-Methods</a:t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n"/>
              <a:t>-Results &amp; Discussion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600" lang="en"/>
              <a:t>Conditions for Cloud Drop Growth 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1166575" x="1066800"/>
            <a:ext cy="3378000" cx="40679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000" lang="en"/>
              <a:t>1) Need to form on a surface</a:t>
            </a:r>
          </a:p>
          <a:p>
            <a:r>
              <a:t/>
            </a:r>
          </a:p>
          <a:p>
            <a:pPr rtl="0" lvl="0">
              <a:buNone/>
            </a:pPr>
            <a:r>
              <a:rPr sz="2000" lang="en"/>
              <a:t>2) When are drops large enough to be stable?	</a:t>
            </a:r>
          </a:p>
          <a:p>
            <a:pPr rtl="0" lvl="0">
              <a:buNone/>
            </a:pPr>
            <a:r>
              <a:rPr sz="2000" lang="en"/>
              <a:t>	- latent heat balances surface tension</a:t>
            </a:r>
          </a:p>
          <a:p>
            <a:r>
              <a:t/>
            </a:r>
          </a:p>
          <a:p>
            <a:pPr rtl="0" lvl="0">
              <a:buNone/>
            </a:pPr>
            <a:r>
              <a:rPr sz="2000" lang="en"/>
              <a:t>3) Pressure gradient needs to exist between  drop and environment</a:t>
            </a:r>
          </a:p>
          <a:p>
            <a:pPr rtl="0" lvl="0">
              <a:buNone/>
            </a:pPr>
            <a:r>
              <a:rPr sz="2000" lang="en"/>
              <a:t>	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y="4722275" x="5307000"/>
            <a:ext cy="354599" cx="3297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Figure: Curry &amp; Webster 1999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y="2228100" x="4156925"/>
            <a:ext cy="457200" cx="3657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57" name="Shape 57"/>
          <p:cNvSpPr/>
          <p:nvPr/>
        </p:nvSpPr>
        <p:spPr>
          <a:xfrm>
            <a:off y="1166575" x="5830300"/>
            <a:ext cy="3617250" cx="19240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3600" lang="en"/>
              <a:t>Conditions for Cloud Drop Growth 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1166575" x="1066800"/>
            <a:ext cy="3378000" cx="40679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000" lang="en"/>
              <a:t>1) Need to form on a surface</a:t>
            </a:r>
          </a:p>
          <a:p>
            <a:pPr rtl="0" lvl="0">
              <a:buNone/>
            </a:pPr>
            <a:r>
              <a:rPr sz="2000" lang="en"/>
              <a:t>	-CCNs make this easy</a:t>
            </a:r>
          </a:p>
          <a:p>
            <a:r>
              <a:t/>
            </a:r>
          </a:p>
          <a:p>
            <a:pPr rtl="0" lvl="0">
              <a:buNone/>
            </a:pPr>
            <a:r>
              <a:rPr sz="2000" lang="en"/>
              <a:t>2) When are drops large enough to be stable?	</a:t>
            </a:r>
          </a:p>
          <a:p>
            <a:pPr rtl="0" lvl="0">
              <a:buNone/>
            </a:pPr>
            <a:r>
              <a:rPr sz="2000" lang="en"/>
              <a:t>	- effect of surface tension dominates effect of solute</a:t>
            </a:r>
          </a:p>
          <a:p>
            <a:r>
              <a:t/>
            </a:r>
          </a:p>
          <a:p>
            <a:pPr rtl="0" lvl="0">
              <a:buNone/>
            </a:pPr>
            <a:r>
              <a:rPr sz="2000" lang="en"/>
              <a:t>3) Pressure gradient needs to exist between  drop and environment</a:t>
            </a:r>
          </a:p>
          <a:p>
            <a:pPr rtl="0" lvl="0">
              <a:buNone/>
            </a:pPr>
            <a:r>
              <a:rPr sz="2000" lang="en"/>
              <a:t>	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y="4722275" x="5307000"/>
            <a:ext cy="354599" cx="3297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Figure: Curry &amp; Webster 1999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y="2228100" x="4156925"/>
            <a:ext cy="457200" cx="3657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66" name="Shape 66"/>
          <p:cNvSpPr/>
          <p:nvPr/>
        </p:nvSpPr>
        <p:spPr>
          <a:xfrm>
            <a:off y="1351774" x="5389425"/>
            <a:ext cy="3192800" cx="36038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y="205978" x="9144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600" lang="en"/>
              <a:t>Diffusion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1244247" x="914400"/>
            <a:ext cy="2367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800" lang="en"/>
              <a:t>1) Vapor Pressure of environment &gt; Saturation Pressure of Drop</a:t>
            </a:r>
          </a:p>
          <a:p>
            <a:pPr rtl="0" lvl="0">
              <a:buNone/>
            </a:pPr>
            <a:r>
              <a:rPr sz="1800" lang="en"/>
              <a:t>		*need a pressure gradient*</a:t>
            </a:r>
          </a:p>
          <a:p>
            <a:r>
              <a:t/>
            </a:r>
          </a:p>
          <a:p>
            <a:pPr rtl="0" lvl="0">
              <a:buNone/>
            </a:pPr>
            <a:r>
              <a:rPr sz="1800" lang="en"/>
              <a:t>2) Condensation on to drop → Latent heat released</a:t>
            </a:r>
          </a:p>
          <a:p>
            <a:r>
              <a:t/>
            </a:r>
          </a:p>
          <a:p>
            <a:pPr rtl="0" lvl="0">
              <a:buNone/>
            </a:pPr>
            <a:r>
              <a:rPr sz="1800" lang="en"/>
              <a:t>3) Drop heated → Saturation Pressure of drop Decreases</a:t>
            </a:r>
          </a:p>
          <a:p>
            <a:pPr rtl="0" lvl="0">
              <a:buNone/>
            </a:pPr>
            <a:r>
              <a:rPr sz="1800" lang="en"/>
              <a:t>					→ Pressure gradient Decreases</a:t>
            </a:r>
          </a:p>
          <a:p>
            <a:pPr rtl="0" lvl="0">
              <a:buNone/>
            </a:pPr>
            <a:r>
              <a:rPr sz="1800" lang="en"/>
              <a:t>					 → Growth Decreases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73" name="Shape 73"/>
          <p:cNvSpPr txBox="1"/>
          <p:nvPr/>
        </p:nvSpPr>
        <p:spPr>
          <a:xfrm>
            <a:off y="4788900" x="3039325"/>
            <a:ext cy="354599" cx="3297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Equation  derived by Mason 1971</a:t>
            </a:r>
          </a:p>
        </p:txBody>
      </p:sp>
      <p:sp>
        <p:nvSpPr>
          <p:cNvPr id="74" name="Shape 74"/>
          <p:cNvSpPr/>
          <p:nvPr/>
        </p:nvSpPr>
        <p:spPr>
          <a:xfrm>
            <a:off y="3794700" x="2193300"/>
            <a:ext cy="994199" cx="44845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y="205978" x="838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600" lang="en"/>
              <a:t>Summary and Goal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1244242" x="838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/>
              <a:t>- For diffusional growth:</a:t>
            </a:r>
          </a:p>
          <a:p>
            <a:pPr rtl="0" lvl="0">
              <a:buNone/>
            </a:pPr>
            <a:r>
              <a:rPr sz="2400" lang="en"/>
              <a:t>	-big enough drop</a:t>
            </a:r>
          </a:p>
          <a:p>
            <a:pPr rtl="0" lvl="0">
              <a:buNone/>
            </a:pPr>
            <a:r>
              <a:rPr sz="2400" lang="en"/>
              <a:t>	-pressure gradient</a:t>
            </a:r>
          </a:p>
          <a:p>
            <a:r>
              <a:t/>
            </a:r>
          </a:p>
          <a:p>
            <a:r>
              <a:t/>
            </a:r>
          </a:p>
          <a:p>
            <a:pPr rtl="0" lvl="0">
              <a:buClr>
                <a:schemeClr val="dk1"/>
              </a:buClr>
              <a:buSzPct val="36666"/>
              <a:buFont typeface="Arial"/>
              <a:buNone/>
            </a:pPr>
            <a:r>
              <a:rPr b="1" sz="3000" lang="en"/>
              <a:t>Question:</a:t>
            </a:r>
            <a:r>
              <a:rPr sz="3000" lang="en"/>
              <a:t>	How does uplift  affect droplet growth through diffusion?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y="205978" x="9144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600" lang="en"/>
              <a:t>Evolution of Supersaturation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1244250" x="914400"/>
            <a:ext cy="3630300" cx="4883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800" lang="en"/>
              <a:t>1) Definition:</a:t>
            </a:r>
          </a:p>
          <a:p>
            <a:r>
              <a:t/>
            </a:r>
          </a:p>
          <a:p>
            <a:pPr rtl="0" lvl="0">
              <a:buNone/>
            </a:pPr>
            <a:r>
              <a:rPr sz="1800" lang="en"/>
              <a:t>2) Uplift → Temperature *Decreases*</a:t>
            </a:r>
          </a:p>
          <a:p>
            <a:pPr rtl="0" lvl="0">
              <a:buNone/>
            </a:pPr>
            <a:r>
              <a:rPr sz="1800" lang="en"/>
              <a:t>		 → Saturation pressure *Decreases*</a:t>
            </a:r>
          </a:p>
          <a:p>
            <a:pPr rtl="0" lvl="0">
              <a:buNone/>
            </a:pPr>
            <a:r>
              <a:rPr sz="1800" lang="en"/>
              <a:t>		  → Supersaturation *Increases*</a:t>
            </a:r>
          </a:p>
          <a:p>
            <a:r>
              <a:t/>
            </a:r>
          </a:p>
          <a:p>
            <a:pPr rtl="0" lvl="0">
              <a:buNone/>
            </a:pPr>
            <a:r>
              <a:rPr sz="1800" lang="en"/>
              <a:t>3) No infinite source of water vapor</a:t>
            </a:r>
          </a:p>
          <a:p>
            <a:pPr rtl="0" lvl="0">
              <a:buNone/>
            </a:pPr>
            <a:r>
              <a:rPr sz="1800" lang="en"/>
              <a:t>	-as water vapor condenses less is </a:t>
            </a:r>
          </a:p>
          <a:p>
            <a:pPr rtl="0" lvl="0">
              <a:buNone/>
            </a:pPr>
            <a:r>
              <a:rPr sz="1800" lang="en"/>
              <a:t>		available for growth</a:t>
            </a:r>
          </a:p>
          <a:p>
            <a:pPr rtl="0" lvl="0">
              <a:buNone/>
            </a:pPr>
            <a:r>
              <a:rPr sz="1800" lang="en"/>
              <a:t>		→ Supersaturation *Decreases*</a:t>
            </a:r>
          </a:p>
        </p:txBody>
      </p:sp>
      <p:sp>
        <p:nvSpPr>
          <p:cNvPr id="87" name="Shape 87"/>
          <p:cNvSpPr/>
          <p:nvPr/>
        </p:nvSpPr>
        <p:spPr>
          <a:xfrm>
            <a:off y="4174648" x="2017062"/>
            <a:ext cy="699900" cx="24601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88" name="Shape 88"/>
          <p:cNvSpPr/>
          <p:nvPr/>
        </p:nvSpPr>
        <p:spPr>
          <a:xfrm>
            <a:off y="1244250" x="2630610"/>
            <a:ext cy="591749" cx="123302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y="205978" x="838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600" lang="en"/>
              <a:t>Governing Equations</a:t>
            </a:r>
          </a:p>
        </p:txBody>
      </p:sp>
      <p:sp>
        <p:nvSpPr>
          <p:cNvPr id="94" name="Shape 94"/>
          <p:cNvSpPr/>
          <p:nvPr/>
        </p:nvSpPr>
        <p:spPr>
          <a:xfrm>
            <a:off y="1420851" x="5617550"/>
            <a:ext cy="812575" cx="285532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95" name="Shape 95"/>
          <p:cNvSpPr/>
          <p:nvPr/>
        </p:nvSpPr>
        <p:spPr>
          <a:xfrm>
            <a:off y="2862185" x="2122300"/>
            <a:ext cy="1530599" cx="3226999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96" name="Shape 96"/>
          <p:cNvSpPr/>
          <p:nvPr/>
        </p:nvSpPr>
        <p:spPr>
          <a:xfrm>
            <a:off y="3146074" x="5617549"/>
            <a:ext cy="812574" cx="214505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97" name="Shape 97"/>
          <p:cNvSpPr/>
          <p:nvPr/>
        </p:nvSpPr>
        <p:spPr>
          <a:xfrm>
            <a:off y="1330050" x="864725"/>
            <a:ext cy="994199" cx="4484575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 txBox="1"/>
          <p:nvPr>
            <p:ph idx="1" type="body"/>
          </p:nvPr>
        </p:nvSpPr>
        <p:spPr>
          <a:xfrm>
            <a:off y="1244242" x="838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/>
              <a:t>- Based initial conditions off of Mordy (1959) who first investigated this effect</a:t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n"/>
              <a:t>- Initial conditions:</a:t>
            </a:r>
          </a:p>
          <a:p>
            <a:pPr rtl="0" lvl="0" indent="0" marL="457200">
              <a:buNone/>
            </a:pPr>
            <a:r>
              <a:rPr sz="2400" lang="en"/>
              <a:t>- saturated parcel </a:t>
            </a:r>
          </a:p>
          <a:p>
            <a:pPr rtl="0" lvl="0" indent="457200">
              <a:lnSpc>
                <a:spcPct val="115000"/>
              </a:lnSpc>
              <a:spcBef>
                <a:spcPts val="600"/>
              </a:spcBef>
              <a:buNone/>
            </a:pPr>
            <a:r>
              <a:rPr sz="2400" lang="en"/>
              <a:t>- distinct population of CCN (10 nm - 50 μm)</a:t>
            </a:r>
          </a:p>
          <a:p>
            <a:pPr rtl="0" lvl="0" indent="0" marL="457200">
              <a:buNone/>
            </a:pPr>
            <a:r>
              <a:rPr sz="2400" lang="en"/>
              <a:t>- 800 mb level</a:t>
            </a:r>
          </a:p>
          <a:p>
            <a:pPr lvl="0" indent="0" marL="457200">
              <a:buNone/>
            </a:pPr>
            <a:r>
              <a:rPr sz="2400" lang="en"/>
              <a:t>- constant upward velocity of 0.1 m/s</a:t>
            </a:r>
          </a:p>
        </p:txBody>
      </p:sp>
      <p:sp>
        <p:nvSpPr>
          <p:cNvPr id="103" name="Shape 103"/>
          <p:cNvSpPr txBox="1"/>
          <p:nvPr>
            <p:ph type="title"/>
          </p:nvPr>
        </p:nvSpPr>
        <p:spPr>
          <a:xfrm>
            <a:off y="205978" x="838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3600" lang="en"/>
              <a:t>Model Conditions	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